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1" r:id="rId4"/>
    <p:sldId id="262" r:id="rId5"/>
    <p:sldId id="263" r:id="rId6"/>
    <p:sldId id="264" r:id="rId7"/>
    <p:sldId id="258" r:id="rId8"/>
    <p:sldId id="265" r:id="rId9"/>
    <p:sldId id="267" r:id="rId10"/>
    <p:sldId id="274" r:id="rId11"/>
    <p:sldId id="275" r:id="rId12"/>
    <p:sldId id="266" r:id="rId13"/>
    <p:sldId id="268"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4EAEE-255D-484E-B986-580DEC39028C}" type="datetimeFigureOut">
              <a:rPr lang="en-IN" smtClean="0"/>
              <a:t>22-05-2020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2227B-AA44-421D-8C0A-45234A9A53BB}" type="slidenum">
              <a:rPr lang="en-IN" smtClean="0"/>
              <a:t>‹#›</a:t>
            </a:fld>
            <a:endParaRPr lang="en-IN"/>
          </a:p>
        </p:txBody>
      </p:sp>
    </p:spTree>
    <p:extLst>
      <p:ext uri="{BB962C8B-B14F-4D97-AF65-F5344CB8AC3E}">
        <p14:creationId xmlns:p14="http://schemas.microsoft.com/office/powerpoint/2010/main" val="87021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shall be followed with explanation</a:t>
            </a:r>
            <a:endParaRPr lang="en-IN" dirty="0"/>
          </a:p>
        </p:txBody>
      </p:sp>
      <p:sp>
        <p:nvSpPr>
          <p:cNvPr id="4" name="Slide Number Placeholder 3"/>
          <p:cNvSpPr>
            <a:spLocks noGrp="1"/>
          </p:cNvSpPr>
          <p:nvPr>
            <p:ph type="sldNum" sz="quarter" idx="5"/>
          </p:nvPr>
        </p:nvSpPr>
        <p:spPr/>
        <p:txBody>
          <a:bodyPr/>
          <a:lstStyle/>
          <a:p>
            <a:fld id="{5802227B-AA44-421D-8C0A-45234A9A53BB}" type="slidenum">
              <a:rPr lang="en-IN" smtClean="0"/>
              <a:t>4</a:t>
            </a:fld>
            <a:endParaRPr lang="en-IN"/>
          </a:p>
        </p:txBody>
      </p:sp>
    </p:spTree>
    <p:extLst>
      <p:ext uri="{BB962C8B-B14F-4D97-AF65-F5344CB8AC3E}">
        <p14:creationId xmlns:p14="http://schemas.microsoft.com/office/powerpoint/2010/main" val="107918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here its better to write the name of the people.. With statement for example…. </a:t>
            </a:r>
            <a:endParaRPr lang="en-IN" dirty="0"/>
          </a:p>
        </p:txBody>
      </p:sp>
      <p:sp>
        <p:nvSpPr>
          <p:cNvPr id="4" name="Slide Number Placeholder 3"/>
          <p:cNvSpPr>
            <a:spLocks noGrp="1"/>
          </p:cNvSpPr>
          <p:nvPr>
            <p:ph type="sldNum" sz="quarter" idx="5"/>
          </p:nvPr>
        </p:nvSpPr>
        <p:spPr/>
        <p:txBody>
          <a:bodyPr/>
          <a:lstStyle/>
          <a:p>
            <a:fld id="{5802227B-AA44-421D-8C0A-45234A9A53BB}" type="slidenum">
              <a:rPr lang="en-IN" smtClean="0"/>
              <a:t>7</a:t>
            </a:fld>
            <a:endParaRPr lang="en-IN"/>
          </a:p>
        </p:txBody>
      </p:sp>
    </p:spTree>
    <p:extLst>
      <p:ext uri="{BB962C8B-B14F-4D97-AF65-F5344CB8AC3E}">
        <p14:creationId xmlns:p14="http://schemas.microsoft.com/office/powerpoint/2010/main" val="354899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69103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108386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4454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208223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9758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124403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154371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233622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260251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5C331-39C0-4985-974A-8E11392E1E4B}" type="datetimeFigureOut">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95867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5C331-39C0-4985-974A-8E11392E1E4B}" type="datetimeFigureOut">
              <a:rPr lang="en-IN" smtClean="0"/>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275277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85C331-39C0-4985-974A-8E11392E1E4B}" type="datetimeFigureOut">
              <a:rPr lang="en-IN" smtClean="0"/>
              <a:t>22-05-2020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318142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85C331-39C0-4985-974A-8E11392E1E4B}" type="datetimeFigureOut">
              <a:rPr lang="en-IN" smtClean="0"/>
              <a:t>22-05-2020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297841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5C331-39C0-4985-974A-8E11392E1E4B}" type="datetimeFigureOut">
              <a:rPr lang="en-IN" smtClean="0"/>
              <a:t>22-05-2020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167517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85C331-39C0-4985-974A-8E11392E1E4B}" type="datetimeFigureOut">
              <a:rPr lang="en-IN" smtClean="0"/>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28872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5C331-39C0-4985-974A-8E11392E1E4B}" type="datetimeFigureOut">
              <a:rPr lang="en-IN" smtClean="0"/>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FD41B9-2401-4EEA-9BAB-A808518B9334}" type="slidenum">
              <a:rPr lang="en-IN" smtClean="0"/>
              <a:t>‹#›</a:t>
            </a:fld>
            <a:endParaRPr lang="en-IN"/>
          </a:p>
        </p:txBody>
      </p:sp>
    </p:spTree>
    <p:extLst>
      <p:ext uri="{BB962C8B-B14F-4D97-AF65-F5344CB8AC3E}">
        <p14:creationId xmlns:p14="http://schemas.microsoft.com/office/powerpoint/2010/main" val="234287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85C331-39C0-4985-974A-8E11392E1E4B}" type="datetimeFigureOut">
              <a:rPr lang="en-IN" smtClean="0"/>
              <a:t>22-05-2020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DFD41B9-2401-4EEA-9BAB-A808518B9334}" type="slidenum">
              <a:rPr lang="en-IN" smtClean="0"/>
              <a:t>‹#›</a:t>
            </a:fld>
            <a:endParaRPr lang="en-IN"/>
          </a:p>
        </p:txBody>
      </p:sp>
    </p:spTree>
    <p:extLst>
      <p:ext uri="{BB962C8B-B14F-4D97-AF65-F5344CB8AC3E}">
        <p14:creationId xmlns:p14="http://schemas.microsoft.com/office/powerpoint/2010/main" val="2280472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3">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25">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1CA8B-A9D7-4AD1-A248-AB583F185477}"/>
              </a:ext>
            </a:extLst>
          </p:cNvPr>
          <p:cNvSpPr>
            <a:spLocks noGrp="1"/>
          </p:cNvSpPr>
          <p:nvPr>
            <p:ph type="ctrTitle"/>
          </p:nvPr>
        </p:nvSpPr>
        <p:spPr>
          <a:xfrm>
            <a:off x="1554120" y="1020871"/>
            <a:ext cx="6960759" cy="2849671"/>
          </a:xfrm>
        </p:spPr>
        <p:txBody>
          <a:bodyPr>
            <a:normAutofit fontScale="90000"/>
          </a:bodyPr>
          <a:lstStyle/>
          <a:p>
            <a:pPr algn="l"/>
            <a:r>
              <a:rPr lang="en-US" sz="6600" dirty="0">
                <a:solidFill>
                  <a:srgbClr val="FFFFFF"/>
                </a:solidFill>
              </a:rPr>
              <a:t>How to Open and Close the Meeting / Audit</a:t>
            </a:r>
            <a:endParaRPr lang="en-IN" sz="6600" dirty="0">
              <a:solidFill>
                <a:srgbClr val="FFFFFF"/>
              </a:solidFill>
            </a:endParaRPr>
          </a:p>
        </p:txBody>
      </p:sp>
      <p:sp>
        <p:nvSpPr>
          <p:cNvPr id="3" name="Subtitle 2">
            <a:extLst>
              <a:ext uri="{FF2B5EF4-FFF2-40B4-BE49-F238E27FC236}">
                <a16:creationId xmlns:a16="http://schemas.microsoft.com/office/drawing/2014/main" id="{24C0922E-5C66-4713-89E9-1E1C0D5FC279}"/>
              </a:ext>
            </a:extLst>
          </p:cNvPr>
          <p:cNvSpPr>
            <a:spLocks noGrp="1"/>
          </p:cNvSpPr>
          <p:nvPr>
            <p:ph type="subTitle" idx="1"/>
          </p:nvPr>
        </p:nvSpPr>
        <p:spPr>
          <a:xfrm>
            <a:off x="3731414" y="3879009"/>
            <a:ext cx="6112077" cy="1186108"/>
          </a:xfrm>
        </p:spPr>
        <p:txBody>
          <a:bodyPr>
            <a:normAutofit/>
          </a:bodyPr>
          <a:lstStyle/>
          <a:p>
            <a:pPr algn="l"/>
            <a:r>
              <a:rPr lang="en-US" sz="2000" b="1" dirty="0">
                <a:solidFill>
                  <a:srgbClr val="FFFFFF">
                    <a:alpha val="70000"/>
                  </a:srgbClr>
                </a:solidFill>
              </a:rPr>
              <a:t>                  By TNV</a:t>
            </a:r>
            <a:endParaRPr lang="en-IN" sz="2000" b="1" dirty="0">
              <a:solidFill>
                <a:srgbClr val="FFFFFF">
                  <a:alpha val="70000"/>
                </a:srgbClr>
              </a:solidFill>
            </a:endParaRPr>
          </a:p>
        </p:txBody>
      </p:sp>
      <p:sp>
        <p:nvSpPr>
          <p:cNvPr id="42" name="Isosceles Triangle 41">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35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4985-22E1-414D-A3A3-E5063316AE5E}"/>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1371C30F-5390-487B-91C9-B7D258E5A5AA}"/>
              </a:ext>
            </a:extLst>
          </p:cNvPr>
          <p:cNvSpPr>
            <a:spLocks noGrp="1"/>
          </p:cNvSpPr>
          <p:nvPr>
            <p:ph idx="1"/>
          </p:nvPr>
        </p:nvSpPr>
        <p:spPr/>
        <p:txBody>
          <a:bodyPr>
            <a:normAutofit/>
          </a:bodyPr>
          <a:lstStyle/>
          <a:p>
            <a:r>
              <a:rPr lang="en-US" sz="3600" dirty="0"/>
              <a:t>Thanks to Client, observer, and other special attendee and define the role..</a:t>
            </a:r>
            <a:r>
              <a:rPr lang="en-IN" dirty="0"/>
              <a:t> other participants, including observers and guides, interpreters and an outline of their roles;</a:t>
            </a:r>
          </a:p>
          <a:p>
            <a:r>
              <a:rPr lang="en-IN" dirty="0"/>
              <a:t>the audit methods to manage risks to the organization which may result from the presence of the audit team members.</a:t>
            </a:r>
            <a:endParaRPr lang="en-IN" sz="3600" dirty="0"/>
          </a:p>
        </p:txBody>
      </p:sp>
    </p:spTree>
    <p:extLst>
      <p:ext uri="{BB962C8B-B14F-4D97-AF65-F5344CB8AC3E}">
        <p14:creationId xmlns:p14="http://schemas.microsoft.com/office/powerpoint/2010/main" val="183304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90B4-FB71-4395-8BB3-1046B7B90BE6}"/>
              </a:ext>
            </a:extLst>
          </p:cNvPr>
          <p:cNvSpPr>
            <a:spLocks noGrp="1"/>
          </p:cNvSpPr>
          <p:nvPr>
            <p:ph type="title"/>
          </p:nvPr>
        </p:nvSpPr>
        <p:spPr/>
        <p:txBody>
          <a:bodyPr/>
          <a:lstStyle/>
          <a:p>
            <a:r>
              <a:rPr lang="en-US" dirty="0"/>
              <a:t>Review the Audit plan</a:t>
            </a:r>
            <a:endParaRPr lang="en-IN" dirty="0"/>
          </a:p>
        </p:txBody>
      </p:sp>
      <p:sp>
        <p:nvSpPr>
          <p:cNvPr id="3" name="Content Placeholder 2">
            <a:extLst>
              <a:ext uri="{FF2B5EF4-FFF2-40B4-BE49-F238E27FC236}">
                <a16:creationId xmlns:a16="http://schemas.microsoft.com/office/drawing/2014/main" id="{53B433C8-B67E-40B2-8CB6-92EF05A0B8C4}"/>
              </a:ext>
            </a:extLst>
          </p:cNvPr>
          <p:cNvSpPr>
            <a:spLocks noGrp="1"/>
          </p:cNvSpPr>
          <p:nvPr>
            <p:ph idx="1"/>
          </p:nvPr>
        </p:nvSpPr>
        <p:spPr/>
        <p:txBody>
          <a:bodyPr>
            <a:normAutofit lnSpcReduction="10000"/>
          </a:bodyPr>
          <a:lstStyle/>
          <a:p>
            <a:pPr algn="just"/>
            <a:r>
              <a:rPr lang="en-IN" sz="3600" dirty="0"/>
              <a:t>the audit plan and other relevant arrangements with the auditee, such as the date and time for the closing meeting, any interim meetings between the audit team and the auditee’s management, and any change(s) needed;</a:t>
            </a:r>
          </a:p>
        </p:txBody>
      </p:sp>
    </p:spTree>
    <p:extLst>
      <p:ext uri="{BB962C8B-B14F-4D97-AF65-F5344CB8AC3E}">
        <p14:creationId xmlns:p14="http://schemas.microsoft.com/office/powerpoint/2010/main" val="225938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D794-E5B2-449C-A9C0-289ADAD63FFC}"/>
              </a:ext>
            </a:extLst>
          </p:cNvPr>
          <p:cNvSpPr>
            <a:spLocks noGrp="1"/>
          </p:cNvSpPr>
          <p:nvPr>
            <p:ph type="title"/>
          </p:nvPr>
        </p:nvSpPr>
        <p:spPr/>
        <p:txBody>
          <a:bodyPr>
            <a:normAutofit fontScale="90000"/>
          </a:bodyPr>
          <a:lstStyle/>
          <a:p>
            <a:r>
              <a:rPr lang="en-IN" cap="all" dirty="0"/>
              <a:t>CONFIRM COMMUNICATIONS, RESOURCES AND ESCORTS</a:t>
            </a:r>
            <a:br>
              <a:rPr lang="en-IN" cap="all" dirty="0"/>
            </a:br>
            <a:endParaRPr lang="en-IN" dirty="0"/>
          </a:p>
        </p:txBody>
      </p:sp>
      <p:sp>
        <p:nvSpPr>
          <p:cNvPr id="3" name="Content Placeholder 2">
            <a:extLst>
              <a:ext uri="{FF2B5EF4-FFF2-40B4-BE49-F238E27FC236}">
                <a16:creationId xmlns:a16="http://schemas.microsoft.com/office/drawing/2014/main" id="{EF914098-5D18-4279-B8A9-126243B847A0}"/>
              </a:ext>
            </a:extLst>
          </p:cNvPr>
          <p:cNvSpPr>
            <a:spLocks noGrp="1"/>
          </p:cNvSpPr>
          <p:nvPr>
            <p:ph idx="1"/>
          </p:nvPr>
        </p:nvSpPr>
        <p:spPr/>
        <p:txBody>
          <a:bodyPr>
            <a:normAutofit fontScale="92500" lnSpcReduction="10000"/>
          </a:bodyPr>
          <a:lstStyle/>
          <a:p>
            <a:pPr algn="just"/>
            <a:r>
              <a:rPr lang="en-IN" sz="3600" dirty="0"/>
              <a:t>We always confirm who our lines of communication will be, who is available to help us to ensure that the audit runs smoothly and who will be showing us around and introducing us to the key audit personnel. </a:t>
            </a:r>
          </a:p>
          <a:p>
            <a:pPr algn="just"/>
            <a:r>
              <a:rPr lang="en-IN" dirty="0"/>
              <a:t>relevant access, health and safety, security, emergency and other arrangements for the audit team;</a:t>
            </a:r>
          </a:p>
          <a:p>
            <a:pPr algn="just"/>
            <a:r>
              <a:rPr lang="en-IN" dirty="0"/>
              <a:t>activities on site that can impact the conduct of the audit</a:t>
            </a:r>
            <a:endParaRPr lang="en-IN" sz="3600" dirty="0"/>
          </a:p>
        </p:txBody>
      </p:sp>
    </p:spTree>
    <p:extLst>
      <p:ext uri="{BB962C8B-B14F-4D97-AF65-F5344CB8AC3E}">
        <p14:creationId xmlns:p14="http://schemas.microsoft.com/office/powerpoint/2010/main" val="393991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3491-3C73-457B-A022-5B106203DB6E}"/>
              </a:ext>
            </a:extLst>
          </p:cNvPr>
          <p:cNvSpPr>
            <a:spLocks noGrp="1"/>
          </p:cNvSpPr>
          <p:nvPr>
            <p:ph type="title"/>
          </p:nvPr>
        </p:nvSpPr>
        <p:spPr/>
        <p:txBody>
          <a:bodyPr/>
          <a:lstStyle/>
          <a:p>
            <a:r>
              <a:rPr lang="en-IN" cap="all" dirty="0"/>
              <a:t>CONFIRM AUDITOR CONFIDENTIALITY</a:t>
            </a:r>
            <a:endParaRPr lang="en-IN" dirty="0"/>
          </a:p>
        </p:txBody>
      </p:sp>
      <p:pic>
        <p:nvPicPr>
          <p:cNvPr id="5" name="Content Placeholder 4" descr="A picture containing indoor, person, man, mouth&#10;&#10;Description automatically generated">
            <a:extLst>
              <a:ext uri="{FF2B5EF4-FFF2-40B4-BE49-F238E27FC236}">
                <a16:creationId xmlns:a16="http://schemas.microsoft.com/office/drawing/2014/main" id="{7C5746A0-608D-43D0-868F-D4380400BF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440" y="2160588"/>
            <a:ext cx="7057158" cy="3881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312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8374-787A-4F0F-BA8D-37943B74E48E}"/>
              </a:ext>
            </a:extLst>
          </p:cNvPr>
          <p:cNvSpPr>
            <a:spLocks noGrp="1"/>
          </p:cNvSpPr>
          <p:nvPr>
            <p:ph type="title"/>
          </p:nvPr>
        </p:nvSpPr>
        <p:spPr/>
        <p:txBody>
          <a:bodyPr>
            <a:normAutofit/>
          </a:bodyPr>
          <a:lstStyle/>
          <a:p>
            <a:r>
              <a:rPr lang="en-IN" cap="all" dirty="0"/>
              <a:t>EXPLAIN THE AUDIT PROGRAM AND THE REPORTING PROCESS FOR DEFICIENCIES</a:t>
            </a:r>
            <a:endParaRPr lang="en-IN" dirty="0"/>
          </a:p>
        </p:txBody>
      </p:sp>
      <p:sp>
        <p:nvSpPr>
          <p:cNvPr id="3" name="Content Placeholder 2">
            <a:extLst>
              <a:ext uri="{FF2B5EF4-FFF2-40B4-BE49-F238E27FC236}">
                <a16:creationId xmlns:a16="http://schemas.microsoft.com/office/drawing/2014/main" id="{8DACEE37-49A3-4329-BCB9-51462707CC5F}"/>
              </a:ext>
            </a:extLst>
          </p:cNvPr>
          <p:cNvSpPr>
            <a:spLocks noGrp="1"/>
          </p:cNvSpPr>
          <p:nvPr>
            <p:ph idx="1"/>
          </p:nvPr>
        </p:nvSpPr>
        <p:spPr/>
        <p:txBody>
          <a:bodyPr/>
          <a:lstStyle/>
          <a:p>
            <a:r>
              <a:rPr lang="en-IN" dirty="0"/>
              <a:t>We feel it is important to run through the audit plan at the opening meeting to ensure that there is no surprises for the client, we give an overview of what we will be looking at throughout the course of the audit event.</a:t>
            </a:r>
          </a:p>
          <a:p>
            <a:r>
              <a:rPr lang="en-IN" dirty="0"/>
              <a:t>We should point out that if there are only Minor CARs at the end of the audit, then the client has to do nothing but commit to correcting the deficiencies and giving their responses as required. If there are any Major CARs, then the client has to either complete the corrective action and have it re-audited to close out the CAR or do enough of the corrective action such that if the remaining problem were on its own, it would be graded as a Minor and as such the Major can now be downgraded to Minor status.</a:t>
            </a:r>
          </a:p>
          <a:p>
            <a:r>
              <a:rPr lang="en-IN" dirty="0"/>
              <a:t>Registration cannot proceed with open Major CARs or no responses to Minor CARs.</a:t>
            </a:r>
          </a:p>
          <a:p>
            <a:endParaRPr lang="en-IN" dirty="0"/>
          </a:p>
        </p:txBody>
      </p:sp>
    </p:spTree>
    <p:extLst>
      <p:ext uri="{BB962C8B-B14F-4D97-AF65-F5344CB8AC3E}">
        <p14:creationId xmlns:p14="http://schemas.microsoft.com/office/powerpoint/2010/main" val="314946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DF61-144F-4AD2-BB17-B6DD6C41B367}"/>
              </a:ext>
            </a:extLst>
          </p:cNvPr>
          <p:cNvSpPr>
            <a:spLocks noGrp="1"/>
          </p:cNvSpPr>
          <p:nvPr>
            <p:ph type="title"/>
          </p:nvPr>
        </p:nvSpPr>
        <p:spPr/>
        <p:txBody>
          <a:bodyPr>
            <a:normAutofit/>
          </a:bodyPr>
          <a:lstStyle/>
          <a:p>
            <a:r>
              <a:rPr lang="en-IN" cap="all" dirty="0"/>
              <a:t>CONFIRM TIME AND PLACE FOR CLOSING MEETING</a:t>
            </a:r>
            <a:endParaRPr lang="en-IN" dirty="0"/>
          </a:p>
        </p:txBody>
      </p:sp>
      <p:sp>
        <p:nvSpPr>
          <p:cNvPr id="3" name="Content Placeholder 2">
            <a:extLst>
              <a:ext uri="{FF2B5EF4-FFF2-40B4-BE49-F238E27FC236}">
                <a16:creationId xmlns:a16="http://schemas.microsoft.com/office/drawing/2014/main" id="{ED65E1A0-27F4-497B-A582-359C0F0D083D}"/>
              </a:ext>
            </a:extLst>
          </p:cNvPr>
          <p:cNvSpPr>
            <a:spLocks noGrp="1"/>
          </p:cNvSpPr>
          <p:nvPr>
            <p:ph idx="1"/>
          </p:nvPr>
        </p:nvSpPr>
        <p:spPr/>
        <p:txBody>
          <a:bodyPr/>
          <a:lstStyle/>
          <a:p>
            <a:r>
              <a:rPr lang="en-IN" dirty="0"/>
              <a:t>We explain that the schedule is flexible and if managers or their employees are required to carry out certain tasks during the course of the audit, then the audit team will try to accommodate this as much as possible.</a:t>
            </a:r>
          </a:p>
          <a:p>
            <a:r>
              <a:rPr lang="en-IN" dirty="0"/>
              <a:t>It is essential that the closing meeting time is confirmed, this should have been printed on the assessment schedule sent to the client in advance of the audit. Under no circumstances should this meeting be late; if there are extenuating circumstances over which the audit team had no control, then the management team should be informed as early as possible of the new meeting time.</a:t>
            </a:r>
          </a:p>
          <a:p>
            <a:endParaRPr lang="en-IN" dirty="0"/>
          </a:p>
        </p:txBody>
      </p:sp>
    </p:spTree>
    <p:extLst>
      <p:ext uri="{BB962C8B-B14F-4D97-AF65-F5344CB8AC3E}">
        <p14:creationId xmlns:p14="http://schemas.microsoft.com/office/powerpoint/2010/main" val="148476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B1FF-5053-47E2-B6F1-0461F8C31FD1}"/>
              </a:ext>
            </a:extLst>
          </p:cNvPr>
          <p:cNvSpPr>
            <a:spLocks noGrp="1"/>
          </p:cNvSpPr>
          <p:nvPr>
            <p:ph type="title"/>
          </p:nvPr>
        </p:nvSpPr>
        <p:spPr/>
        <p:txBody>
          <a:bodyPr/>
          <a:lstStyle/>
          <a:p>
            <a:r>
              <a:rPr lang="en-IN" cap="all" dirty="0"/>
              <a:t>APPEALS PROCESS</a:t>
            </a:r>
            <a:endParaRPr lang="en-IN" dirty="0"/>
          </a:p>
        </p:txBody>
      </p:sp>
      <p:sp>
        <p:nvSpPr>
          <p:cNvPr id="3" name="Content Placeholder 2">
            <a:extLst>
              <a:ext uri="{FF2B5EF4-FFF2-40B4-BE49-F238E27FC236}">
                <a16:creationId xmlns:a16="http://schemas.microsoft.com/office/drawing/2014/main" id="{D62A13C5-D7F0-4F2A-AA34-80D06A115585}"/>
              </a:ext>
            </a:extLst>
          </p:cNvPr>
          <p:cNvSpPr>
            <a:spLocks noGrp="1"/>
          </p:cNvSpPr>
          <p:nvPr>
            <p:ph idx="1"/>
          </p:nvPr>
        </p:nvSpPr>
        <p:spPr/>
        <p:txBody>
          <a:bodyPr>
            <a:normAutofit/>
          </a:bodyPr>
          <a:lstStyle/>
          <a:p>
            <a:r>
              <a:rPr lang="en-IN" sz="3600" dirty="0"/>
              <a:t>We always explain that if the client does not agree with any CARs that there is an appeals process that is outlined in the certification criteria that all clients are issued with. </a:t>
            </a:r>
            <a:r>
              <a:rPr lang="en-IN" dirty="0"/>
              <a:t>any system for feedback from the auditee on the findings or conclusions of the audit, including complaints or appeals.</a:t>
            </a:r>
            <a:endParaRPr lang="en-IN" sz="3600" dirty="0"/>
          </a:p>
        </p:txBody>
      </p:sp>
    </p:spTree>
    <p:extLst>
      <p:ext uri="{BB962C8B-B14F-4D97-AF65-F5344CB8AC3E}">
        <p14:creationId xmlns:p14="http://schemas.microsoft.com/office/powerpoint/2010/main" val="91471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EB3A-042A-4F5A-A38D-AB197D60808C}"/>
              </a:ext>
            </a:extLst>
          </p:cNvPr>
          <p:cNvSpPr>
            <a:spLocks noGrp="1"/>
          </p:cNvSpPr>
          <p:nvPr>
            <p:ph type="title"/>
          </p:nvPr>
        </p:nvSpPr>
        <p:spPr/>
        <p:txBody>
          <a:bodyPr/>
          <a:lstStyle/>
          <a:p>
            <a:r>
              <a:rPr lang="en-IN" cap="all" dirty="0"/>
              <a:t>AUDIT TEAM SAFETY INDUCTION</a:t>
            </a:r>
            <a:endParaRPr lang="en-IN" dirty="0"/>
          </a:p>
        </p:txBody>
      </p:sp>
      <p:pic>
        <p:nvPicPr>
          <p:cNvPr id="5" name="Content Placeholder 4" descr="A picture containing drawing&#10;&#10;Description automatically generated">
            <a:extLst>
              <a:ext uri="{FF2B5EF4-FFF2-40B4-BE49-F238E27FC236}">
                <a16:creationId xmlns:a16="http://schemas.microsoft.com/office/drawing/2014/main" id="{EB61A356-CEDE-4076-9BF6-28E3F854A5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566" y="1808178"/>
            <a:ext cx="9466464" cy="4440222"/>
          </a:xfrm>
          <a:prstGeom prst="rect">
            <a:avLst/>
          </a:prstGeom>
          <a:ln>
            <a:noFill/>
          </a:ln>
          <a:effectLst>
            <a:softEdge rad="112500"/>
          </a:effectLst>
        </p:spPr>
      </p:pic>
    </p:spTree>
    <p:extLst>
      <p:ext uri="{BB962C8B-B14F-4D97-AF65-F5344CB8AC3E}">
        <p14:creationId xmlns:p14="http://schemas.microsoft.com/office/powerpoint/2010/main" val="304482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3DC7-9A34-4D46-BEAF-2047798DE78B}"/>
              </a:ext>
            </a:extLst>
          </p:cNvPr>
          <p:cNvSpPr>
            <a:spLocks noGrp="1"/>
          </p:cNvSpPr>
          <p:nvPr>
            <p:ph type="title"/>
          </p:nvPr>
        </p:nvSpPr>
        <p:spPr/>
        <p:txBody>
          <a:bodyPr/>
          <a:lstStyle/>
          <a:p>
            <a:r>
              <a:rPr lang="en-IN" dirty="0"/>
              <a:t>Conducting opening meeting</a:t>
            </a:r>
          </a:p>
        </p:txBody>
      </p:sp>
      <p:sp>
        <p:nvSpPr>
          <p:cNvPr id="3" name="Content Placeholder 2">
            <a:extLst>
              <a:ext uri="{FF2B5EF4-FFF2-40B4-BE49-F238E27FC236}">
                <a16:creationId xmlns:a16="http://schemas.microsoft.com/office/drawing/2014/main" id="{69D03772-3D74-4276-82D0-08037AC28E50}"/>
              </a:ext>
            </a:extLst>
          </p:cNvPr>
          <p:cNvSpPr>
            <a:spLocks noGrp="1"/>
          </p:cNvSpPr>
          <p:nvPr>
            <p:ph idx="1"/>
          </p:nvPr>
        </p:nvSpPr>
        <p:spPr/>
        <p:txBody>
          <a:bodyPr>
            <a:normAutofit lnSpcReduction="10000"/>
          </a:bodyPr>
          <a:lstStyle/>
          <a:p>
            <a:pPr algn="just"/>
            <a:r>
              <a:rPr lang="en-IN" sz="3600" dirty="0"/>
              <a:t>The purpose of the opening meeting is to: a) confirm the agreement of all participants (e.g. auditee, audit team) to the audit plan; b) introduce the audit team and their roles; c) ensure that all planned audit activities can be performed.</a:t>
            </a:r>
          </a:p>
        </p:txBody>
      </p:sp>
    </p:spTree>
    <p:extLst>
      <p:ext uri="{BB962C8B-B14F-4D97-AF65-F5344CB8AC3E}">
        <p14:creationId xmlns:p14="http://schemas.microsoft.com/office/powerpoint/2010/main" val="424925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957A-AC22-4756-8DAF-1EEF880F3C28}"/>
              </a:ext>
            </a:extLst>
          </p:cNvPr>
          <p:cNvSpPr>
            <a:spLocks noGrp="1"/>
          </p:cNvSpPr>
          <p:nvPr>
            <p:ph type="title"/>
          </p:nvPr>
        </p:nvSpPr>
        <p:spPr/>
        <p:txBody>
          <a:bodyPr/>
          <a:lstStyle/>
          <a:p>
            <a:r>
              <a:rPr lang="en-IN" dirty="0"/>
              <a:t>There are three clear steps to follow</a:t>
            </a:r>
          </a:p>
        </p:txBody>
      </p:sp>
      <p:sp>
        <p:nvSpPr>
          <p:cNvPr id="3" name="Content Placeholder 2">
            <a:extLst>
              <a:ext uri="{FF2B5EF4-FFF2-40B4-BE49-F238E27FC236}">
                <a16:creationId xmlns:a16="http://schemas.microsoft.com/office/drawing/2014/main" id="{8779CD96-33CF-4B50-B4C3-47DA5A88B534}"/>
              </a:ext>
            </a:extLst>
          </p:cNvPr>
          <p:cNvSpPr>
            <a:spLocks noGrp="1"/>
          </p:cNvSpPr>
          <p:nvPr>
            <p:ph idx="1"/>
          </p:nvPr>
        </p:nvSpPr>
        <p:spPr/>
        <p:txBody>
          <a:bodyPr>
            <a:normAutofit lnSpcReduction="10000"/>
          </a:bodyPr>
          <a:lstStyle/>
          <a:p>
            <a:r>
              <a:rPr lang="en-IN" dirty="0"/>
              <a:t>An opening meeting should be held with the auditee’s management and, where appropriate, those responsible for the functions or processes to be audited. During the meeting, an opportunity to ask questions should be provided. </a:t>
            </a:r>
          </a:p>
          <a:p>
            <a:endParaRPr lang="en-IN" dirty="0"/>
          </a:p>
          <a:p>
            <a:r>
              <a:rPr lang="en-IN" dirty="0"/>
              <a:t>The degree of detail should be consistent with the familiarity of the auditee with the audit process. In many instances, e.g. internal audits in a small organization, the opening meeting may simply consist of communicating that an audit is being conducted and explaining the nature of the audit. </a:t>
            </a:r>
          </a:p>
          <a:p>
            <a:endParaRPr lang="en-IN" dirty="0"/>
          </a:p>
          <a:p>
            <a:r>
              <a:rPr lang="en-IN" dirty="0"/>
              <a:t>For other audit situations, the meeting may be formal and records of attendance should be retained. The meeting should be chaired by the audit team leader.</a:t>
            </a:r>
          </a:p>
        </p:txBody>
      </p:sp>
    </p:spTree>
    <p:extLst>
      <p:ext uri="{BB962C8B-B14F-4D97-AF65-F5344CB8AC3E}">
        <p14:creationId xmlns:p14="http://schemas.microsoft.com/office/powerpoint/2010/main" val="402975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B6EC-CE15-45C9-ADE1-2A9EEF574F7B}"/>
              </a:ext>
            </a:extLst>
          </p:cNvPr>
          <p:cNvSpPr>
            <a:spLocks noGrp="1"/>
          </p:cNvSpPr>
          <p:nvPr>
            <p:ph type="title"/>
          </p:nvPr>
        </p:nvSpPr>
        <p:spPr/>
        <p:txBody>
          <a:bodyPr/>
          <a:lstStyle/>
          <a:p>
            <a:r>
              <a:rPr lang="en-US" dirty="0"/>
              <a:t>Master Guideline </a:t>
            </a:r>
            <a:endParaRPr lang="en-IN" dirty="0"/>
          </a:p>
        </p:txBody>
      </p:sp>
      <p:sp>
        <p:nvSpPr>
          <p:cNvPr id="4" name="Content Placeholder 3">
            <a:extLst>
              <a:ext uri="{FF2B5EF4-FFF2-40B4-BE49-F238E27FC236}">
                <a16:creationId xmlns:a16="http://schemas.microsoft.com/office/drawing/2014/main" id="{D4CD6A64-628E-4DE6-A96A-CE542D29E940}"/>
              </a:ext>
            </a:extLst>
          </p:cNvPr>
          <p:cNvSpPr>
            <a:spLocks noGrp="1"/>
          </p:cNvSpPr>
          <p:nvPr>
            <p:ph idx="1"/>
          </p:nvPr>
        </p:nvSpPr>
        <p:spPr/>
        <p:txBody>
          <a:bodyPr/>
          <a:lstStyle/>
          <a:p>
            <a:r>
              <a:rPr lang="en-IN" dirty="0"/>
              <a:t>Introduction of the following should be considered, as appropriate:</a:t>
            </a:r>
          </a:p>
          <a:p>
            <a:endParaRPr lang="en-IN" dirty="0"/>
          </a:p>
          <a:p>
            <a:r>
              <a:rPr lang="en-IN" dirty="0"/>
              <a:t>— other participants, including observers and guides, interpreters and an outline of their roles; — the audit methods to manage risks to the organization which may result from the presence of the audit team members</a:t>
            </a:r>
          </a:p>
        </p:txBody>
      </p:sp>
    </p:spTree>
    <p:extLst>
      <p:ext uri="{BB962C8B-B14F-4D97-AF65-F5344CB8AC3E}">
        <p14:creationId xmlns:p14="http://schemas.microsoft.com/office/powerpoint/2010/main" val="181572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655F-DC61-4F6A-BAE3-26C394D967CB}"/>
              </a:ext>
            </a:extLst>
          </p:cNvPr>
          <p:cNvSpPr>
            <a:spLocks noGrp="1"/>
          </p:cNvSpPr>
          <p:nvPr>
            <p:ph type="title"/>
          </p:nvPr>
        </p:nvSpPr>
        <p:spPr/>
        <p:txBody>
          <a:bodyPr/>
          <a:lstStyle/>
          <a:p>
            <a:r>
              <a:rPr lang="en-IN" dirty="0"/>
              <a:t>Confirmation of the following items should be considered</a:t>
            </a:r>
          </a:p>
        </p:txBody>
      </p:sp>
      <p:sp>
        <p:nvSpPr>
          <p:cNvPr id="3" name="Content Placeholder 2">
            <a:extLst>
              <a:ext uri="{FF2B5EF4-FFF2-40B4-BE49-F238E27FC236}">
                <a16:creationId xmlns:a16="http://schemas.microsoft.com/office/drawing/2014/main" id="{B52E9A0E-8970-4AFB-B3D4-03DDF8D50A28}"/>
              </a:ext>
            </a:extLst>
          </p:cNvPr>
          <p:cNvSpPr>
            <a:spLocks noGrp="1"/>
          </p:cNvSpPr>
          <p:nvPr>
            <p:ph idx="1"/>
          </p:nvPr>
        </p:nvSpPr>
        <p:spPr/>
        <p:txBody>
          <a:bodyPr>
            <a:normAutofit lnSpcReduction="10000"/>
          </a:bodyPr>
          <a:lstStyle/>
          <a:p>
            <a:r>
              <a:rPr lang="en-IN" dirty="0"/>
              <a:t>the audit objectives, scope and criteria;</a:t>
            </a:r>
          </a:p>
          <a:p>
            <a:pPr>
              <a:buFont typeface="+mj-lt"/>
              <a:buAutoNum type="arabicPeriod"/>
            </a:pPr>
            <a:r>
              <a:rPr lang="en-IN" dirty="0"/>
              <a:t>the audit plan and other relevant arrangements with the auditee, such as the date and time for the closing meeting, </a:t>
            </a:r>
          </a:p>
          <a:p>
            <a:pPr>
              <a:buFont typeface="+mj-lt"/>
              <a:buAutoNum type="arabicPeriod"/>
            </a:pPr>
            <a:r>
              <a:rPr lang="en-IN" dirty="0"/>
              <a:t>any interim meetings between the audit team and the auditee’s management, </a:t>
            </a:r>
          </a:p>
          <a:p>
            <a:pPr>
              <a:buFont typeface="+mj-lt"/>
              <a:buAutoNum type="arabicPeriod"/>
            </a:pPr>
            <a:r>
              <a:rPr lang="en-IN" dirty="0"/>
              <a:t>and any change(s) needed; — formal communication channels between the audit team and the auditee; — </a:t>
            </a:r>
          </a:p>
          <a:p>
            <a:pPr>
              <a:buFont typeface="+mj-lt"/>
              <a:buAutoNum type="arabicPeriod"/>
            </a:pPr>
            <a:r>
              <a:rPr lang="en-IN" dirty="0"/>
              <a:t>the language to be used during the audit; — </a:t>
            </a:r>
          </a:p>
          <a:p>
            <a:pPr>
              <a:buFont typeface="+mj-lt"/>
              <a:buAutoNum type="arabicPeriod"/>
            </a:pPr>
            <a:r>
              <a:rPr lang="en-IN" dirty="0"/>
              <a:t>the auditee being kept informed of audit progress during the audit; — </a:t>
            </a:r>
          </a:p>
          <a:p>
            <a:pPr>
              <a:buFont typeface="+mj-lt"/>
              <a:buAutoNum type="arabicPeriod"/>
            </a:pPr>
            <a:r>
              <a:rPr lang="en-IN" dirty="0"/>
              <a:t>the availability of the resources and facilities needed by the audit team; </a:t>
            </a:r>
          </a:p>
          <a:p>
            <a:pPr>
              <a:buFont typeface="+mj-lt"/>
              <a:buAutoNum type="arabicPeriod"/>
            </a:pPr>
            <a:r>
              <a:rPr lang="en-IN" dirty="0"/>
              <a:t>matters relating to confidentiality and information security; </a:t>
            </a:r>
          </a:p>
          <a:p>
            <a:endParaRPr lang="en-IN" dirty="0"/>
          </a:p>
        </p:txBody>
      </p:sp>
    </p:spTree>
    <p:extLst>
      <p:ext uri="{BB962C8B-B14F-4D97-AF65-F5344CB8AC3E}">
        <p14:creationId xmlns:p14="http://schemas.microsoft.com/office/powerpoint/2010/main" val="42024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2969-78F6-4AD3-8092-54C98589D9EE}"/>
              </a:ext>
            </a:extLst>
          </p:cNvPr>
          <p:cNvSpPr>
            <a:spLocks noGrp="1"/>
          </p:cNvSpPr>
          <p:nvPr>
            <p:ph type="title"/>
          </p:nvPr>
        </p:nvSpPr>
        <p:spPr/>
        <p:txBody>
          <a:bodyPr/>
          <a:lstStyle/>
          <a:p>
            <a:r>
              <a:rPr lang="en-IN" dirty="0"/>
              <a:t>Confirmation of the following items should be considered</a:t>
            </a:r>
          </a:p>
        </p:txBody>
      </p:sp>
      <p:sp>
        <p:nvSpPr>
          <p:cNvPr id="3" name="Content Placeholder 2">
            <a:extLst>
              <a:ext uri="{FF2B5EF4-FFF2-40B4-BE49-F238E27FC236}">
                <a16:creationId xmlns:a16="http://schemas.microsoft.com/office/drawing/2014/main" id="{845DC5E0-53F5-44B1-A594-114C84794748}"/>
              </a:ext>
            </a:extLst>
          </p:cNvPr>
          <p:cNvSpPr>
            <a:spLocks noGrp="1"/>
          </p:cNvSpPr>
          <p:nvPr>
            <p:ph idx="1"/>
          </p:nvPr>
        </p:nvSpPr>
        <p:spPr/>
        <p:txBody>
          <a:bodyPr/>
          <a:lstStyle/>
          <a:p>
            <a:pPr>
              <a:buFont typeface="+mj-lt"/>
              <a:buAutoNum type="arabicPeriod"/>
            </a:pPr>
            <a:r>
              <a:rPr lang="en-IN" dirty="0"/>
              <a:t>relevant access, health and safety, security, emergency and other arrangements for the audit team; </a:t>
            </a:r>
          </a:p>
          <a:p>
            <a:pPr>
              <a:buFont typeface="+mj-lt"/>
              <a:buAutoNum type="arabicPeriod"/>
            </a:pPr>
            <a:r>
              <a:rPr lang="en-IN" dirty="0"/>
              <a:t>activities on site that can impact the conduct of the audit.</a:t>
            </a:r>
          </a:p>
          <a:p>
            <a:pPr>
              <a:buFont typeface="+mj-lt"/>
              <a:buAutoNum type="arabicPeriod"/>
            </a:pPr>
            <a:r>
              <a:rPr lang="en-IN" dirty="0"/>
              <a:t>The presentation of information on the following items should be considered, as appropriate: </a:t>
            </a:r>
          </a:p>
          <a:p>
            <a:pPr>
              <a:buFont typeface="+mj-lt"/>
              <a:buAutoNum type="arabicPeriod"/>
            </a:pPr>
            <a:r>
              <a:rPr lang="en-IN" dirty="0"/>
              <a:t>the method of reporting audit findings including criteria for grading, if any;</a:t>
            </a:r>
          </a:p>
          <a:p>
            <a:pPr>
              <a:buFont typeface="+mj-lt"/>
              <a:buAutoNum type="arabicPeriod"/>
            </a:pPr>
            <a:r>
              <a:rPr lang="en-IN" dirty="0"/>
              <a:t>conditions under which the audit may be terminated;</a:t>
            </a:r>
          </a:p>
          <a:p>
            <a:pPr>
              <a:buFont typeface="+mj-lt"/>
              <a:buAutoNum type="arabicPeriod"/>
            </a:pPr>
            <a:r>
              <a:rPr lang="en-IN" dirty="0"/>
              <a:t>how to deal with possible findings during the audit; </a:t>
            </a:r>
          </a:p>
          <a:p>
            <a:pPr>
              <a:buFont typeface="+mj-lt"/>
              <a:buAutoNum type="arabicPeriod"/>
            </a:pPr>
            <a:r>
              <a:rPr lang="en-IN" dirty="0"/>
              <a:t>any system for feedback from the auditee on the findings or conclusions of the audit, including complaints or appeals</a:t>
            </a:r>
          </a:p>
        </p:txBody>
      </p:sp>
    </p:spTree>
    <p:extLst>
      <p:ext uri="{BB962C8B-B14F-4D97-AF65-F5344CB8AC3E}">
        <p14:creationId xmlns:p14="http://schemas.microsoft.com/office/powerpoint/2010/main" val="134437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46BD-EF4D-440A-BCB8-94555630CC52}"/>
              </a:ext>
            </a:extLst>
          </p:cNvPr>
          <p:cNvSpPr>
            <a:spLocks noGrp="1"/>
          </p:cNvSpPr>
          <p:nvPr>
            <p:ph type="title"/>
          </p:nvPr>
        </p:nvSpPr>
        <p:spPr/>
        <p:txBody>
          <a:bodyPr/>
          <a:lstStyle/>
          <a:p>
            <a:r>
              <a:rPr lang="en-IN" cap="all" dirty="0"/>
              <a:t>INTRODUCTION</a:t>
            </a:r>
            <a:endParaRPr lang="en-IN" dirty="0"/>
          </a:p>
        </p:txBody>
      </p:sp>
      <p:pic>
        <p:nvPicPr>
          <p:cNvPr id="5" name="Content Placeholder 4" descr="A close up of a logo&#10;&#10;Description automatically generated">
            <a:extLst>
              <a:ext uri="{FF2B5EF4-FFF2-40B4-BE49-F238E27FC236}">
                <a16:creationId xmlns:a16="http://schemas.microsoft.com/office/drawing/2014/main" id="{C3353992-7DCA-4A4D-A369-FA9439DCED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2269" y="2434431"/>
            <a:ext cx="6667500" cy="3333750"/>
          </a:xfrm>
        </p:spPr>
      </p:pic>
    </p:spTree>
    <p:extLst>
      <p:ext uri="{BB962C8B-B14F-4D97-AF65-F5344CB8AC3E}">
        <p14:creationId xmlns:p14="http://schemas.microsoft.com/office/powerpoint/2010/main" val="339070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07E1-058D-400D-A74B-B803B73A7B8A}"/>
              </a:ext>
            </a:extLst>
          </p:cNvPr>
          <p:cNvSpPr>
            <a:spLocks noGrp="1"/>
          </p:cNvSpPr>
          <p:nvPr>
            <p:ph type="title"/>
          </p:nvPr>
        </p:nvSpPr>
        <p:spPr/>
        <p:txBody>
          <a:bodyPr>
            <a:normAutofit/>
          </a:bodyPr>
          <a:lstStyle/>
          <a:p>
            <a:r>
              <a:rPr lang="en-IN" cap="all" dirty="0"/>
              <a:t>CONFIRM SCOPE AND OBJECTIVES OF THE ASSESSMENT</a:t>
            </a:r>
            <a:endParaRPr lang="en-IN" dirty="0"/>
          </a:p>
        </p:txBody>
      </p:sp>
      <p:pic>
        <p:nvPicPr>
          <p:cNvPr id="5" name="Content Placeholder 4" descr="A picture containing object, black, table, white&#10;&#10;Description automatically generated">
            <a:extLst>
              <a:ext uri="{FF2B5EF4-FFF2-40B4-BE49-F238E27FC236}">
                <a16:creationId xmlns:a16="http://schemas.microsoft.com/office/drawing/2014/main" id="{B9695066-463E-4C95-B4CD-68EFB6E50C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9513198">
            <a:off x="2272560" y="1933711"/>
            <a:ext cx="4278666" cy="3422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2297C324-3F96-42B1-9FF3-8F4ACEA04FA5}"/>
              </a:ext>
            </a:extLst>
          </p:cNvPr>
          <p:cNvSpPr/>
          <p:nvPr/>
        </p:nvSpPr>
        <p:spPr>
          <a:xfrm>
            <a:off x="1715678" y="5596903"/>
            <a:ext cx="6674177" cy="461665"/>
          </a:xfrm>
          <a:prstGeom prst="rect">
            <a:avLst/>
          </a:prstGeom>
        </p:spPr>
        <p:txBody>
          <a:bodyPr wrap="square">
            <a:spAutoFit/>
          </a:bodyPr>
          <a:lstStyle/>
          <a:p>
            <a:r>
              <a:rPr lang="en-IN" sz="2400" b="1" dirty="0">
                <a:solidFill>
                  <a:srgbClr val="000000"/>
                </a:solidFill>
              </a:rPr>
              <a:t>the audit objectives, scope and criteria;</a:t>
            </a:r>
            <a:endParaRPr lang="en-IN" sz="2400" b="1" dirty="0"/>
          </a:p>
        </p:txBody>
      </p:sp>
    </p:spTree>
    <p:extLst>
      <p:ext uri="{BB962C8B-B14F-4D97-AF65-F5344CB8AC3E}">
        <p14:creationId xmlns:p14="http://schemas.microsoft.com/office/powerpoint/2010/main" val="415023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36A-4175-496E-82A4-A78B0CEF12F1}"/>
              </a:ext>
            </a:extLst>
          </p:cNvPr>
          <p:cNvSpPr>
            <a:spLocks noGrp="1"/>
          </p:cNvSpPr>
          <p:nvPr>
            <p:ph type="title"/>
          </p:nvPr>
        </p:nvSpPr>
        <p:spPr>
          <a:xfrm>
            <a:off x="241728" y="232528"/>
            <a:ext cx="9032274" cy="1320800"/>
          </a:xfrm>
        </p:spPr>
        <p:txBody>
          <a:bodyPr>
            <a:noAutofit/>
          </a:bodyPr>
          <a:lstStyle/>
          <a:p>
            <a:pPr algn="just"/>
            <a:r>
              <a:rPr lang="en-IN" sz="2800" b="1" cap="all" dirty="0"/>
              <a:t>Verify Information given to Certification body mainly CURRENT NUMBER OF EMPLOYEE </a:t>
            </a:r>
            <a:endParaRPr lang="en-IN" sz="2800" b="1" dirty="0"/>
          </a:p>
        </p:txBody>
      </p:sp>
      <p:sp>
        <p:nvSpPr>
          <p:cNvPr id="3" name="Content Placeholder 2">
            <a:extLst>
              <a:ext uri="{FF2B5EF4-FFF2-40B4-BE49-F238E27FC236}">
                <a16:creationId xmlns:a16="http://schemas.microsoft.com/office/drawing/2014/main" id="{D64C7BA4-B47A-4E82-998D-732036E4157D}"/>
              </a:ext>
            </a:extLst>
          </p:cNvPr>
          <p:cNvSpPr>
            <a:spLocks noGrp="1"/>
          </p:cNvSpPr>
          <p:nvPr>
            <p:ph idx="1"/>
          </p:nvPr>
        </p:nvSpPr>
        <p:spPr/>
        <p:txBody>
          <a:bodyPr>
            <a:normAutofit/>
          </a:bodyPr>
          <a:lstStyle/>
          <a:p>
            <a:pPr algn="just"/>
            <a:r>
              <a:rPr lang="en-IN" sz="4000" dirty="0"/>
              <a:t>We always check the numbers of employees for each company we audit at the opening meeting to ensure that we are tracking the size of the organisation.</a:t>
            </a:r>
          </a:p>
        </p:txBody>
      </p:sp>
    </p:spTree>
    <p:extLst>
      <p:ext uri="{BB962C8B-B14F-4D97-AF65-F5344CB8AC3E}">
        <p14:creationId xmlns:p14="http://schemas.microsoft.com/office/powerpoint/2010/main" val="4252328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1082</Words>
  <Application>Microsoft Office PowerPoint</Application>
  <PresentationFormat>Widescreen</PresentationFormat>
  <Paragraphs>60</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How to Open and Close the Meeting / Audit</vt:lpstr>
      <vt:lpstr>Conducting opening meeting</vt:lpstr>
      <vt:lpstr>There are three clear steps to follow</vt:lpstr>
      <vt:lpstr>Master Guideline </vt:lpstr>
      <vt:lpstr>Confirmation of the following items should be considered</vt:lpstr>
      <vt:lpstr>Confirmation of the following items should be considered</vt:lpstr>
      <vt:lpstr>INTRODUCTION</vt:lpstr>
      <vt:lpstr>CONFIRM SCOPE AND OBJECTIVES OF THE ASSESSMENT</vt:lpstr>
      <vt:lpstr>Verify Information given to Certification body mainly CURRENT NUMBER OF EMPLOYEE </vt:lpstr>
      <vt:lpstr>Thank you</vt:lpstr>
      <vt:lpstr>Review the Audit plan</vt:lpstr>
      <vt:lpstr>CONFIRM COMMUNICATIONS, RESOURCES AND ESCORTS </vt:lpstr>
      <vt:lpstr>CONFIRM AUDITOR CONFIDENTIALITY</vt:lpstr>
      <vt:lpstr>EXPLAIN THE AUDIT PROGRAM AND THE REPORTING PROCESS FOR DEFICIENCIES</vt:lpstr>
      <vt:lpstr>CONFIRM TIME AND PLACE FOR CLOSING MEETING</vt:lpstr>
      <vt:lpstr>APPEALS PROCESS</vt:lpstr>
      <vt:lpstr>AUDIT TEAM SAFETY INDUCTION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NCs</dc:title>
  <dc:creator>Pragyesh Singh</dc:creator>
  <cp:lastModifiedBy>Pragyesh Singh</cp:lastModifiedBy>
  <cp:revision>9</cp:revision>
  <dcterms:created xsi:type="dcterms:W3CDTF">2020-04-29T06:47:47Z</dcterms:created>
  <dcterms:modified xsi:type="dcterms:W3CDTF">2020-05-21T20:20:37Z</dcterms:modified>
</cp:coreProperties>
</file>